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7" r:id="rId3"/>
    <p:sldId id="258" r:id="rId4"/>
    <p:sldId id="259" r:id="rId5"/>
    <p:sldId id="262" r:id="rId6"/>
    <p:sldId id="260" r:id="rId7"/>
    <p:sldId id="263" r:id="rId8"/>
    <p:sldId id="256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>
        <p:scale>
          <a:sx n="84" d="100"/>
          <a:sy n="84" d="100"/>
        </p:scale>
        <p:origin x="4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>
              <a:solidFill>
                <a:schemeClr val="bg1"/>
              </a:solidFill>
            </a:rPr>
            <a:t>1. </a:t>
          </a:r>
          <a:r>
            <a:rPr lang="en-US" dirty="0" smtClean="0">
              <a:solidFill>
                <a:schemeClr val="bg1"/>
              </a:solidFill>
            </a:rPr>
            <a:t>Customer orders via app</a:t>
          </a:r>
          <a:endParaRPr lang="en-US" dirty="0">
            <a:solidFill>
              <a:schemeClr val="bg1"/>
            </a:solidFill>
          </a:endParaRPr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2. </a:t>
          </a:r>
          <a:r>
            <a:rPr lang="en-US" dirty="0" smtClean="0">
              <a:solidFill>
                <a:schemeClr val="bg1"/>
              </a:solidFill>
            </a:rPr>
            <a:t>Order received and meals prepared by restaurant</a:t>
          </a:r>
          <a:endParaRPr lang="en-US" dirty="0">
            <a:solidFill>
              <a:schemeClr val="bg1"/>
            </a:solidFill>
          </a:endParaRPr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3. </a:t>
          </a:r>
          <a:r>
            <a:rPr lang="en-US" dirty="0" smtClean="0">
              <a:solidFill>
                <a:schemeClr val="bg1"/>
              </a:solidFill>
            </a:rPr>
            <a:t>Meal is finished in time of customers arrival</a:t>
          </a:r>
          <a:endParaRPr lang="en-US" dirty="0">
            <a:solidFill>
              <a:schemeClr val="bg1"/>
            </a:solidFill>
          </a:endParaRPr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625B6CB1-0F47-3743-8253-870CB4F9BF92}" type="presOf" srcId="{E0F571D3-A639-4EC6-8CEB-207DEF5BB5D3}" destId="{54C3C410-340D-493C-9E01-6322771F0C47}" srcOrd="0" destOrd="0" presId="urn:microsoft.com/office/officeart/2005/8/layout/chevron1"/>
    <dgm:cxn modelId="{18476ACD-DB89-C143-99E0-B33AA09489DD}" type="presOf" srcId="{18B9401B-9678-4778-BF5A-8A5CBFF02A70}" destId="{8D754D34-4A72-4AB8-A05F-6DFD40EFD637}" srcOrd="0" destOrd="0" presId="urn:microsoft.com/office/officeart/2005/8/layout/chevron1"/>
    <dgm:cxn modelId="{98C4A401-EB9F-E04D-A06F-59F5C6C2950E}" type="presOf" srcId="{2A7EA564-8E18-40AF-A44D-64FEADFCE6E7}" destId="{89B535DD-12B6-4DF5-BAF9-183BC5AC868C}" srcOrd="0" destOrd="0" presId="urn:microsoft.com/office/officeart/2005/8/layout/chevron1"/>
    <dgm:cxn modelId="{06F38B73-057A-AD49-9BA6-CF19702225F0}" type="presOf" srcId="{25C2522E-8636-46F8-9A42-DD7D7FD2221A}" destId="{44DB100C-2729-438A-93CA-D2A8CC389728}" srcOrd="0" destOrd="0" presId="urn:microsoft.com/office/officeart/2005/8/layout/chevron1"/>
    <dgm:cxn modelId="{3CAAEDC0-89A6-B246-878A-166E7B17589C}" type="presParOf" srcId="{44DB100C-2729-438A-93CA-D2A8CC389728}" destId="{8D754D34-4A72-4AB8-A05F-6DFD40EFD637}" srcOrd="0" destOrd="0" presId="urn:microsoft.com/office/officeart/2005/8/layout/chevron1"/>
    <dgm:cxn modelId="{780F423D-CFDF-9C43-9074-BEE7EFC6618C}" type="presParOf" srcId="{44DB100C-2729-438A-93CA-D2A8CC389728}" destId="{8C612D65-C5B1-4038-A0B5-65C7B6F27DF1}" srcOrd="1" destOrd="0" presId="urn:microsoft.com/office/officeart/2005/8/layout/chevron1"/>
    <dgm:cxn modelId="{2BE41BDA-46D2-7142-B9D0-11D31AAD307E}" type="presParOf" srcId="{44DB100C-2729-438A-93CA-D2A8CC389728}" destId="{89B535DD-12B6-4DF5-BAF9-183BC5AC868C}" srcOrd="2" destOrd="0" presId="urn:microsoft.com/office/officeart/2005/8/layout/chevron1"/>
    <dgm:cxn modelId="{31464295-A76B-AF4A-AAD1-8528E6B5AC7D}" type="presParOf" srcId="{44DB100C-2729-438A-93CA-D2A8CC389728}" destId="{5AB5B154-74E8-4E72-A842-667BB925C75F}" srcOrd="3" destOrd="0" presId="urn:microsoft.com/office/officeart/2005/8/layout/chevron1"/>
    <dgm:cxn modelId="{8AF2647E-0C59-694C-A9F9-7CDF611BC572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4. </a:t>
          </a:r>
          <a:r>
            <a:rPr lang="en-US" dirty="0" smtClean="0">
              <a:solidFill>
                <a:schemeClr val="bg1"/>
              </a:solidFill>
            </a:rPr>
            <a:t>Customer orders via app</a:t>
          </a:r>
          <a:endParaRPr lang="en-US" dirty="0"/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5. </a:t>
          </a:r>
          <a:r>
            <a:rPr lang="en-US" dirty="0" smtClean="0">
              <a:solidFill>
                <a:schemeClr val="bg1"/>
              </a:solidFill>
            </a:rPr>
            <a:t>Order received and meals prepared by restaurant</a:t>
          </a:r>
          <a:r>
            <a:rPr lang="en-US" dirty="0" smtClean="0"/>
            <a:t> </a:t>
          </a:r>
          <a:endParaRPr lang="en-US" dirty="0"/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/>
            <a:t>6. </a:t>
          </a:r>
          <a:r>
            <a:rPr lang="en-US" dirty="0" smtClean="0"/>
            <a:t>Finished order is delivered by </a:t>
          </a:r>
          <a:r>
            <a:rPr lang="en-US" dirty="0" err="1" smtClean="0"/>
            <a:t>ezFoodDrones</a:t>
          </a:r>
          <a:r>
            <a:rPr lang="en-US" dirty="0" smtClean="0"/>
            <a:t> </a:t>
          </a:r>
          <a:endParaRPr lang="en-US" dirty="0"/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CC55086-979A-5347-A878-DFC32A837F39}" type="presOf" srcId="{E0F571D3-A639-4EC6-8CEB-207DEF5BB5D3}" destId="{54C3C410-340D-493C-9E01-6322771F0C47}" srcOrd="0" destOrd="0" presId="urn:microsoft.com/office/officeart/2005/8/layout/chevron1"/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B1865680-3B21-F244-AEA7-61126554D73D}" type="presOf" srcId="{25C2522E-8636-46F8-9A42-DD7D7FD2221A}" destId="{44DB100C-2729-438A-93CA-D2A8CC389728}" srcOrd="0" destOrd="0" presId="urn:microsoft.com/office/officeart/2005/8/layout/chevron1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EA240846-CBE6-9F47-866D-89C0AC197337}" type="presOf" srcId="{2A7EA564-8E18-40AF-A44D-64FEADFCE6E7}" destId="{89B535DD-12B6-4DF5-BAF9-183BC5AC868C}" srcOrd="0" destOrd="0" presId="urn:microsoft.com/office/officeart/2005/8/layout/chevron1"/>
    <dgm:cxn modelId="{27D798A2-E2CC-A848-9A4A-4427C1CB5659}" type="presOf" srcId="{18B9401B-9678-4778-BF5A-8A5CBFF02A70}" destId="{8D754D34-4A72-4AB8-A05F-6DFD40EFD637}" srcOrd="0" destOrd="0" presId="urn:microsoft.com/office/officeart/2005/8/layout/chevron1"/>
    <dgm:cxn modelId="{9EB0283C-F431-F642-8663-007F27059AA3}" type="presParOf" srcId="{44DB100C-2729-438A-93CA-D2A8CC389728}" destId="{8D754D34-4A72-4AB8-A05F-6DFD40EFD637}" srcOrd="0" destOrd="0" presId="urn:microsoft.com/office/officeart/2005/8/layout/chevron1"/>
    <dgm:cxn modelId="{9FF0BD9C-2A35-7749-AEAE-EEAEE20A4314}" type="presParOf" srcId="{44DB100C-2729-438A-93CA-D2A8CC389728}" destId="{8C612D65-C5B1-4038-A0B5-65C7B6F27DF1}" srcOrd="1" destOrd="0" presId="urn:microsoft.com/office/officeart/2005/8/layout/chevron1"/>
    <dgm:cxn modelId="{2E83895E-D475-9440-9F56-3E9E770F6BE3}" type="presParOf" srcId="{44DB100C-2729-438A-93CA-D2A8CC389728}" destId="{89B535DD-12B6-4DF5-BAF9-183BC5AC868C}" srcOrd="2" destOrd="0" presId="urn:microsoft.com/office/officeart/2005/8/layout/chevron1"/>
    <dgm:cxn modelId="{889235C4-B82F-054B-94ED-02E992BA7D9F}" type="presParOf" srcId="{44DB100C-2729-438A-93CA-D2A8CC389728}" destId="{5AB5B154-74E8-4E72-A842-667BB925C75F}" srcOrd="3" destOrd="0" presId="urn:microsoft.com/office/officeart/2005/8/layout/chevron1"/>
    <dgm:cxn modelId="{4E1F4C15-60C9-4348-B803-587018DB0AF1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>
              <a:solidFill>
                <a:schemeClr val="bg1"/>
              </a:solidFill>
            </a:rPr>
            <a:t>Set up of infrastructure </a:t>
          </a:r>
          <a:endParaRPr lang="en-US" dirty="0">
            <a:solidFill>
              <a:schemeClr val="bg1"/>
            </a:solidFill>
          </a:endParaRPr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Partnering with new restaurants</a:t>
          </a:r>
          <a:endParaRPr lang="en-US" dirty="0">
            <a:solidFill>
              <a:schemeClr val="bg1"/>
            </a:solidFill>
          </a:endParaRPr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Scale! </a:t>
          </a:r>
          <a:endParaRPr lang="en-US" dirty="0">
            <a:solidFill>
              <a:schemeClr val="bg1"/>
            </a:solidFill>
          </a:endParaRPr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C0147BB2-EBCB-C248-A093-6EB478C1AAFD}" type="presOf" srcId="{2A7EA564-8E18-40AF-A44D-64FEADFCE6E7}" destId="{89B535DD-12B6-4DF5-BAF9-183BC5AC868C}" srcOrd="0" destOrd="0" presId="urn:microsoft.com/office/officeart/2005/8/layout/chevron1"/>
    <dgm:cxn modelId="{426923C5-B048-724F-A7A2-6A052CE5C31A}" type="presOf" srcId="{18B9401B-9678-4778-BF5A-8A5CBFF02A70}" destId="{8D754D34-4A72-4AB8-A05F-6DFD40EFD637}" srcOrd="0" destOrd="0" presId="urn:microsoft.com/office/officeart/2005/8/layout/chevron1"/>
    <dgm:cxn modelId="{570F7C07-A869-6E46-B197-A8BFF9D3CFD0}" type="presOf" srcId="{25C2522E-8636-46F8-9A42-DD7D7FD2221A}" destId="{44DB100C-2729-438A-93CA-D2A8CC389728}" srcOrd="0" destOrd="0" presId="urn:microsoft.com/office/officeart/2005/8/layout/chevron1"/>
    <dgm:cxn modelId="{264419F1-7108-8E4C-8B8C-6D0B348C32C2}" type="presOf" srcId="{E0F571D3-A639-4EC6-8CEB-207DEF5BB5D3}" destId="{54C3C410-340D-493C-9E01-6322771F0C47}" srcOrd="0" destOrd="0" presId="urn:microsoft.com/office/officeart/2005/8/layout/chevron1"/>
    <dgm:cxn modelId="{C1F62F74-8E1C-EF47-8E75-202EB6EDF45F}" type="presParOf" srcId="{44DB100C-2729-438A-93CA-D2A8CC389728}" destId="{8D754D34-4A72-4AB8-A05F-6DFD40EFD637}" srcOrd="0" destOrd="0" presId="urn:microsoft.com/office/officeart/2005/8/layout/chevron1"/>
    <dgm:cxn modelId="{9541124C-19DE-A14D-BD7B-0B780A356604}" type="presParOf" srcId="{44DB100C-2729-438A-93CA-D2A8CC389728}" destId="{8C612D65-C5B1-4038-A0B5-65C7B6F27DF1}" srcOrd="1" destOrd="0" presId="urn:microsoft.com/office/officeart/2005/8/layout/chevron1"/>
    <dgm:cxn modelId="{583AF7C5-1A5C-A949-8132-6F7AFC491E10}" type="presParOf" srcId="{44DB100C-2729-438A-93CA-D2A8CC389728}" destId="{89B535DD-12B6-4DF5-BAF9-183BC5AC868C}" srcOrd="2" destOrd="0" presId="urn:microsoft.com/office/officeart/2005/8/layout/chevron1"/>
    <dgm:cxn modelId="{D5ACDD65-D972-EE4E-80BD-C427B242F82C}" type="presParOf" srcId="{44DB100C-2729-438A-93CA-D2A8CC389728}" destId="{5AB5B154-74E8-4E72-A842-667BB925C75F}" srcOrd="3" destOrd="0" presId="urn:microsoft.com/office/officeart/2005/8/layout/chevron1"/>
    <dgm:cxn modelId="{3FEB9EA4-4810-5444-83F0-7A8760F07A62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500" kern="1200" dirty="0">
              <a:solidFill>
                <a:schemeClr val="bg1"/>
              </a:solidFill>
            </a:rPr>
            <a:t>1. </a:t>
          </a:r>
          <a:r>
            <a:rPr lang="en-US" sz="2500" kern="1200" dirty="0" smtClean="0">
              <a:solidFill>
                <a:schemeClr val="bg1"/>
              </a:solidFill>
            </a:rPr>
            <a:t>Customer orders via app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2. </a:t>
          </a:r>
          <a:r>
            <a:rPr lang="en-US" sz="2500" kern="1200" dirty="0" smtClean="0">
              <a:solidFill>
                <a:schemeClr val="bg1"/>
              </a:solidFill>
            </a:rPr>
            <a:t>Order received and meals prepared by restaurant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3. </a:t>
          </a:r>
          <a:r>
            <a:rPr lang="en-US" sz="2500" kern="1200" dirty="0" smtClean="0">
              <a:solidFill>
                <a:schemeClr val="bg1"/>
              </a:solidFill>
            </a:rPr>
            <a:t>Meal is finished in time of customers arrival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509822" y="1424994"/>
        <a:ext cx="2252022" cy="150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4. </a:t>
          </a:r>
          <a:r>
            <a:rPr lang="en-US" sz="2500" kern="1200" dirty="0" smtClean="0">
              <a:solidFill>
                <a:schemeClr val="bg1"/>
              </a:solidFill>
            </a:rPr>
            <a:t>Customer orders via app</a:t>
          </a:r>
          <a:endParaRPr lang="en-US" sz="2500" kern="1200" dirty="0"/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5. </a:t>
          </a:r>
          <a:r>
            <a:rPr lang="en-US" sz="2500" kern="1200" dirty="0" smtClean="0">
              <a:solidFill>
                <a:schemeClr val="bg1"/>
              </a:solidFill>
            </a:rPr>
            <a:t>Order received and meals prepared by restaurant</a:t>
          </a: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6. </a:t>
          </a:r>
          <a:r>
            <a:rPr lang="en-US" sz="2500" kern="1200" dirty="0" smtClean="0"/>
            <a:t>Finished order is delivered by </a:t>
          </a:r>
          <a:r>
            <a:rPr lang="en-US" sz="2500" kern="1200" dirty="0" err="1" smtClean="0"/>
            <a:t>ezFoodDrones</a:t>
          </a: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7509822" y="1424994"/>
        <a:ext cx="2252022" cy="15013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900" kern="1200" dirty="0" smtClean="0">
              <a:solidFill>
                <a:schemeClr val="bg1"/>
              </a:solidFill>
            </a:rPr>
            <a:t>Set up of infrastructure 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Partnering with new restaurants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Scale! 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E24B2-D26E-4349-AD65-8D2DB10DB084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7C1A6-F3D7-4340-9E43-6A059A347A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4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Accelerate </a:t>
            </a:r>
            <a:r>
              <a:rPr lang="en-GB" smtClean="0"/>
              <a:t>local economy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7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Drone</a:t>
            </a:r>
            <a:r>
              <a:rPr lang="en-GB" baseline="0" dirty="0" smtClean="0"/>
              <a:t> delivery lowers average fixed costs by drastically reducing labour expenses. Efficiency is maximized by having a 24/7 delivery system </a:t>
            </a:r>
            <a:r>
              <a:rPr lang="en-GB" baseline="0" dirty="0" err="1" smtClean="0"/>
              <a:t>autarchically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3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EMS=Energy management system -&gt; solar + Inverter + potential changer + batteries + charging</a:t>
            </a:r>
            <a:r>
              <a:rPr lang="en-GB" baseline="0" dirty="0" smtClean="0"/>
              <a:t> units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EMS=Energy management system -&gt; solar + Inverter + potential changer + batteries + charging</a:t>
            </a:r>
            <a:r>
              <a:rPr lang="en-GB" baseline="0" dirty="0" smtClean="0"/>
              <a:t> units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023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EMS=Energy management system -&gt; solar + Inverter + potential changer + batteries + charging</a:t>
            </a:r>
            <a:r>
              <a:rPr lang="en-GB" baseline="0" dirty="0" smtClean="0"/>
              <a:t> units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96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1.5 million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7C1A6-F3D7-4340-9E43-6A059A347A1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70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51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8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5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2487B-E866-47F6-BDB9-5A4B7C734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D29596-1503-4099-BEE3-DF69DEC0F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DA8BAA-4E8D-444F-A249-17A94EAE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9A1659-9B2F-485E-B0DB-A5719C61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30CCF3-EACD-4FEC-9A2A-D84B3442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81A8BB-59C3-428D-BA89-EDDCBCD3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A17A02-2100-442D-8510-1442D1D5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532A6C-3EBC-4A49-87A1-67AA78D6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44D89A-7975-41E5-A71C-FF5B05E7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BAD32A-9506-46E7-910C-E8ACD148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CA5F2-94F0-4289-92F2-CA0B591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750870-65D5-4FF3-B121-73DCDE671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2B027-36D4-4181-B447-62F108E2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6FCF1C-0582-4A80-862C-23A0DCE9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81BB6A-0DCF-4166-AFDA-DAB7528C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9E9EDF-4155-4888-9143-76C44924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6949C2-F16E-47A8-870D-6D200A38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C1EF0BE-6C8C-4649-946F-09A9D49A2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6408686-40D0-4E12-8721-8E87533B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E25848-4A9E-49A2-A4B0-17633FC0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FE6227-30FD-477D-B39C-A67B465D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A2119-E9EF-4C4B-B01D-59254492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BAD750-E656-412F-B2D2-077E8D47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FB0676-6357-4BD7-B210-BD5561CE6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267D74-7CB4-494E-8EBC-E6210FC76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8B1EA72-0308-44EF-885C-44A71EBF0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476BFD7-962E-4531-B224-9C997BF5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5BEEFED-A4C5-4BA1-A454-D94F4619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8CFF3D4-DE44-478E-B118-5ACCC8FC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5870EF-8E9F-4934-9152-D0D4C49F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3FF4EDF-E402-48DF-8573-245A8BD8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D9F58A3-067B-45DE-AD1B-F95869C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60335F-C401-4B9E-93C3-9AAA40F9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D51E0D8-E093-4BE0-AE46-77F4EC77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5243890-DE03-46AE-A86B-30005000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6E0DE5-CAA2-4CBE-AE6A-9C1487BE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23AAE-71D9-4DED-B01F-75AEA196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C2CBAF-8664-4E08-88E8-FECAC2E8A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889FCF-2A68-4541-8C89-6DCAE2CED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84E31C-268D-4E73-AD7D-99F2500B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E5C4F7B-380C-43C5-8A27-F6B5C2C6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A5595B-3972-414E-8249-E68EFA02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300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F2260-80E9-4616-AEEA-22FFA1C9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30CA66-3BC1-46ED-8184-D60E022FF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F828E4-671A-4E72-9526-15BEEB988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23BC04-3780-4419-9E50-5271F0E0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57B1B3-93EB-4FE0-8488-2A1577C4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EBF14D-EE16-479C-97E2-CF5FE79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13BB8-DB87-4B17-87F7-162BD0D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DCB49F7-CE20-4D8B-A8B0-D84975F07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0E9DA1-9035-4208-AB02-C08C4783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31837B-8E67-4ADF-B1BF-DB88F1F2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9DC033-9C9F-4263-9055-232BC32A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F00C1F3-8548-4402-9D94-EEDBF5063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B898B90-33FA-4CFA-91AE-2F48E7F8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EE6916-804F-48C8-B715-83C77F36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CCEC42-935D-472E-B1DC-A8D1AF86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A0F178-04A3-4836-87E3-17C38B06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35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93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4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82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2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1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82416-1A08-914E-8326-EF0D3EEFA10F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A4A1A-4585-1C42-A990-B11040156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5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7C104B-431E-43F4-8850-DA308B4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9B9E00-3BB8-40D4-9951-8D4E2FB0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789924-5009-47C7-B2F2-A3D36B2C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1377E-9AD7-4BC9-8799-C05E4A4C610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C27775-AAA6-4863-A888-C9F02E27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55A72D-3F26-403F-BF12-6AF25A830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DD9E7-EC8D-4E6E-899F-D9CC98B2E40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5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info@ezfood.com" TargetMode="External"/><Relationship Id="rId3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5163EB-A9F1-4EA3-A4E7-02C0E64C5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" b="10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B0A16-68D9-4FD0-83A6-29942C0F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2" y="3180454"/>
            <a:ext cx="3313164" cy="952225"/>
          </a:xfrm>
        </p:spPr>
        <p:txBody>
          <a:bodyPr>
            <a:normAutofit/>
          </a:bodyPr>
          <a:lstStyle/>
          <a:p>
            <a:pPr algn="r"/>
            <a:r>
              <a:rPr lang="en-GB" sz="4800" b="1" dirty="0" err="1" smtClean="0">
                <a:solidFill>
                  <a:srgbClr val="FFFFFF"/>
                </a:solidFill>
                <a:latin typeface="+mn-lt"/>
              </a:rPr>
              <a:t>ezF</a:t>
            </a:r>
            <a:r>
              <a:rPr lang="en-GB" sz="4800" b="1" dirty="0" err="1" smtClean="0">
                <a:solidFill>
                  <a:srgbClr val="FFFFFF"/>
                </a:solidFill>
                <a:latin typeface="+mn-lt"/>
              </a:rPr>
              <a:t>ood</a:t>
            </a:r>
            <a:endParaRPr lang="en-GB" sz="48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46DCDD1-ECAF-4BA7-BA3F-3D39FB85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760" y="3367654"/>
            <a:ext cx="6937112" cy="577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>
                <a:solidFill>
                  <a:schemeClr val="bg1"/>
                </a:solidFill>
              </a:rPr>
              <a:t>Maximizing food efficiency</a:t>
            </a:r>
            <a:endParaRPr lang="en-GB" sz="32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2B3AFDE-3769-497C-A9B4-B685E48899ED}"/>
              </a:ext>
            </a:extLst>
          </p:cNvPr>
          <p:cNvCxnSpPr/>
          <p:nvPr/>
        </p:nvCxnSpPr>
        <p:spPr>
          <a:xfrm>
            <a:off x="4326792" y="2759641"/>
            <a:ext cx="0" cy="1793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Market Demography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324294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 smtClean="0"/>
              <a:t>18 </a:t>
            </a:r>
            <a:r>
              <a:rPr lang="mr-IN" sz="6000" dirty="0" smtClean="0"/>
              <a:t>–</a:t>
            </a:r>
            <a:r>
              <a:rPr lang="en-GB" sz="6000" dirty="0" smtClean="0"/>
              <a:t> 35 year olds</a:t>
            </a:r>
          </a:p>
          <a:p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460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38036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Analysis of competition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254568"/>
            <a:ext cx="3368992" cy="3368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68" y="2254568"/>
            <a:ext cx="3368992" cy="33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440" y="349885"/>
            <a:ext cx="10515600" cy="1325563"/>
          </a:xfrm>
        </p:spPr>
        <p:txBody>
          <a:bodyPr/>
          <a:lstStyle/>
          <a:p>
            <a:r>
              <a:rPr lang="en-GB" dirty="0" smtClean="0"/>
              <a:t>Operating Expenses &amp; ROI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3200" dirty="0" smtClean="0"/>
              <a:t>Initial Set Up Cost: 	500,000</a:t>
            </a:r>
          </a:p>
          <a:p>
            <a:pPr>
              <a:lnSpc>
                <a:spcPct val="200000"/>
              </a:lnSpc>
            </a:pPr>
            <a:r>
              <a:rPr lang="en-GB" sz="3200" dirty="0" smtClean="0"/>
              <a:t>Operating Expenses/month: 	20,000</a:t>
            </a:r>
          </a:p>
          <a:p>
            <a:pPr>
              <a:lnSpc>
                <a:spcPct val="200000"/>
              </a:lnSpc>
            </a:pPr>
            <a:r>
              <a:rPr lang="en-GB" sz="3200" dirty="0" smtClean="0"/>
              <a:t>Expected ROI:	 5yrs minimum at optimist growth rate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439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 smtClean="0"/>
              <a:t>Timeline</a:t>
            </a:r>
            <a:endParaRPr lang="en-GB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914949"/>
              </p:ext>
            </p:extLst>
          </p:nvPr>
        </p:nvGraphicFramePr>
        <p:xfrm>
          <a:off x="838200" y="1253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2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Contact 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 err="1" smtClean="0"/>
              <a:t>ezfood.blackoperatives.com</a:t>
            </a:r>
            <a:endParaRPr lang="en-GB" dirty="0" smtClean="0"/>
          </a:p>
          <a:p>
            <a:pPr>
              <a:lnSpc>
                <a:spcPct val="200000"/>
              </a:lnSpc>
            </a:pPr>
            <a:r>
              <a:rPr lang="en-GB" dirty="0" smtClean="0">
                <a:hlinkClick r:id="rId2"/>
              </a:rPr>
              <a:t>info@ezfood.com</a:t>
            </a:r>
            <a:endParaRPr lang="en-GB" dirty="0" smtClean="0"/>
          </a:p>
          <a:p>
            <a:pPr>
              <a:lnSpc>
                <a:spcPct val="200000"/>
              </a:lnSpc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8750"/>
          <a:stretch/>
        </p:blipFill>
        <p:spPr>
          <a:xfrm>
            <a:off x="838200" y="4001294"/>
            <a:ext cx="3136900" cy="9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7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9898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The </a:t>
            </a:r>
            <a:r>
              <a:rPr lang="en-GB" b="1" dirty="0" err="1" smtClean="0">
                <a:solidFill>
                  <a:schemeClr val="bg1"/>
                </a:solidFill>
              </a:rPr>
              <a:t>ezFood</a:t>
            </a:r>
            <a:r>
              <a:rPr lang="en-GB" b="1" dirty="0" smtClean="0">
                <a:solidFill>
                  <a:schemeClr val="bg1"/>
                </a:solidFill>
              </a:rPr>
              <a:t> Process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57144"/>
              </p:ext>
            </p:extLst>
          </p:nvPr>
        </p:nvGraphicFramePr>
        <p:xfrm>
          <a:off x="838200" y="1253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7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9898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44697"/>
              </p:ext>
            </p:extLst>
          </p:nvPr>
        </p:nvGraphicFramePr>
        <p:xfrm>
          <a:off x="838200" y="12533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The </a:t>
            </a:r>
            <a:r>
              <a:rPr lang="en-GB" b="1" dirty="0" err="1" smtClean="0">
                <a:solidFill>
                  <a:schemeClr val="bg1"/>
                </a:solidFill>
              </a:rPr>
              <a:t>ezFood</a:t>
            </a:r>
            <a:r>
              <a:rPr lang="en-GB" b="1" dirty="0" smtClean="0">
                <a:solidFill>
                  <a:schemeClr val="bg1"/>
                </a:solidFill>
              </a:rPr>
              <a:t> Process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>
            <a:off x="0" y="-1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D71B0A16-68D9-4FD0-83A6-29942C0F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27120" cy="952225"/>
          </a:xfrm>
        </p:spPr>
        <p:txBody>
          <a:bodyPr>
            <a:normAutofit fontScale="90000"/>
          </a:bodyPr>
          <a:lstStyle/>
          <a:p>
            <a:pPr algn="r"/>
            <a:r>
              <a:rPr lang="en-GB" sz="4800" b="1" smtClean="0">
                <a:solidFill>
                  <a:srgbClr val="FFFFFF"/>
                </a:solidFill>
                <a:latin typeface="+mn-lt"/>
              </a:rPr>
              <a:t>ezF</a:t>
            </a:r>
            <a:r>
              <a:rPr lang="en-GB" sz="4800" b="1" smtClean="0">
                <a:solidFill>
                  <a:srgbClr val="FFFFFF"/>
                </a:solidFill>
                <a:latin typeface="+mn-lt"/>
              </a:rPr>
              <a:t>oodDrones</a:t>
            </a:r>
            <a:endParaRPr lang="en-GB" sz="48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952225"/>
            <a:ext cx="10347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Drone delivery maximizes efficiency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24/7 delivery infrastructure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Operating expense minimisation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Traffic overriding delivery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11271"/>
          <a:stretch/>
        </p:blipFill>
        <p:spPr>
          <a:xfrm>
            <a:off x="0" y="15240"/>
            <a:ext cx="1219200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1" y="1065862"/>
            <a:ext cx="34782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 dirty="0" smtClean="0">
                <a:solidFill>
                  <a:srgbClr val="FFFFFF"/>
                </a:solidFill>
              </a:rPr>
              <a:t>Main Financial Aspects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1065862"/>
            <a:ext cx="7036621" cy="472627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Digital ordering </a:t>
            </a:r>
            <a:r>
              <a:rPr lang="en-US" sz="2400" dirty="0" smtClean="0">
                <a:solidFill>
                  <a:srgbClr val="FFFFFF"/>
                </a:solidFill>
              </a:rPr>
              <a:t>system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Drones &amp; EMS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Inventory of </a:t>
            </a:r>
            <a:r>
              <a:rPr lang="en-US" sz="2400" dirty="0" smtClean="0">
                <a:solidFill>
                  <a:srgbClr val="FFFFFF"/>
                </a:solidFill>
              </a:rPr>
              <a:t>24/7 Snacks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in multiple locations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Minimized Labor expenses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3372" y="1965960"/>
            <a:ext cx="0" cy="3132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7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1127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1" y="1065862"/>
            <a:ext cx="34782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 dirty="0" smtClean="0">
                <a:solidFill>
                  <a:srgbClr val="FFFFFF"/>
                </a:solidFill>
              </a:rPr>
              <a:t>USP´s &amp; UVP´s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-228599"/>
            <a:ext cx="7036621" cy="6857998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Digital ordering </a:t>
            </a:r>
            <a:r>
              <a:rPr lang="en-US" sz="3200" dirty="0" smtClean="0">
                <a:solidFill>
                  <a:srgbClr val="FFFFFF"/>
                </a:solidFill>
              </a:rPr>
              <a:t>system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Drones &amp; EMS</a:t>
            </a:r>
            <a:endParaRPr lang="en-US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24/7 off-grid infrastructure</a:t>
            </a:r>
            <a:endParaRPr lang="en-US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Minimized Labor expenses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FFFFFF"/>
                </a:solidFill>
              </a:rPr>
              <a:t>Rapidly growing user-base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FFFFFF"/>
                </a:solidFill>
              </a:rPr>
              <a:t>Rapidly growing partnership count</a:t>
            </a:r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632960" y="2148840"/>
            <a:ext cx="0" cy="31320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2218" y="2992582"/>
            <a:ext cx="9642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solidFill>
                  <a:schemeClr val="bg1"/>
                </a:solidFill>
              </a:rPr>
              <a:t>100% Equity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1127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1" y="1065862"/>
            <a:ext cx="34782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 dirty="0" smtClean="0">
                <a:solidFill>
                  <a:srgbClr val="FFFFFF"/>
                </a:solidFill>
              </a:rPr>
              <a:t>Valuation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-228599"/>
            <a:ext cx="7036621" cy="685799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600" dirty="0" err="1" smtClean="0">
                <a:solidFill>
                  <a:srgbClr val="FFFFFF"/>
                </a:solidFill>
              </a:rPr>
              <a:t>ezFoods</a:t>
            </a:r>
            <a:r>
              <a:rPr lang="en-US" sz="3600" dirty="0" smtClean="0">
                <a:solidFill>
                  <a:srgbClr val="FFFFFF"/>
                </a:solidFill>
              </a:rPr>
              <a:t> is currently valued at 15 million US$ with a 8 million share Volume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632960" y="2148840"/>
            <a:ext cx="0" cy="31320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3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3658" y="2504902"/>
            <a:ext cx="9642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solidFill>
                  <a:schemeClr val="bg1"/>
                </a:solidFill>
              </a:rPr>
              <a:t>We are looking for an investment of 10% Equity 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257</Words>
  <Application>Microsoft Macintosh PowerPoint</Application>
  <PresentationFormat>Widescreen</PresentationFormat>
  <Paragraphs>59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1_Office Theme</vt:lpstr>
      <vt:lpstr>ezFood</vt:lpstr>
      <vt:lpstr>The ezFood Process</vt:lpstr>
      <vt:lpstr>The ezFood Process</vt:lpstr>
      <vt:lpstr>ezFoodDrones</vt:lpstr>
      <vt:lpstr>Main Financial Aspects</vt:lpstr>
      <vt:lpstr>USP´s &amp; UVP´s</vt:lpstr>
      <vt:lpstr>PowerPoint Presentation</vt:lpstr>
      <vt:lpstr>Valuation</vt:lpstr>
      <vt:lpstr>PowerPoint Presentation</vt:lpstr>
      <vt:lpstr>Market Demography</vt:lpstr>
      <vt:lpstr>Analysis of competition</vt:lpstr>
      <vt:lpstr>Operating Expenses &amp; ROI</vt:lpstr>
      <vt:lpstr>Timeline</vt:lpstr>
      <vt:lpstr>Contact us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Transenergy</dc:title>
  <dc:creator>Tyron Yuen Ty Yiu</dc:creator>
  <cp:lastModifiedBy>Tyron Yuen Ty Yiu</cp:lastModifiedBy>
  <cp:revision>13</cp:revision>
  <dcterms:created xsi:type="dcterms:W3CDTF">2017-12-04T11:23:37Z</dcterms:created>
  <dcterms:modified xsi:type="dcterms:W3CDTF">2017-12-06T19:28:43Z</dcterms:modified>
</cp:coreProperties>
</file>